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5" r:id="rId2"/>
    <p:sldId id="268" r:id="rId3"/>
    <p:sldId id="273" r:id="rId4"/>
    <p:sldId id="281" r:id="rId5"/>
    <p:sldId id="288" r:id="rId6"/>
    <p:sldId id="289" r:id="rId7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9BD5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564" autoAdjust="0"/>
  </p:normalViewPr>
  <p:slideViewPr>
    <p:cSldViewPr snapToGrid="0">
      <p:cViewPr varScale="1">
        <p:scale>
          <a:sx n="105" d="100"/>
          <a:sy n="105" d="100"/>
        </p:scale>
        <p:origin x="798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CC8CCA-CC60-4997-A838-DB34636852F5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D1EDF0-430C-4481-AC72-1B31126F3C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143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D1EDF0-430C-4481-AC72-1B31126F3C4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151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D1EDF0-430C-4481-AC72-1B31126F3C4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883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29B9-E132-42EE-A141-485781F09858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07DE9-39EE-4170-8151-374DEECBD2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5252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29B9-E132-42EE-A141-485781F09858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07DE9-39EE-4170-8151-374DEECBD2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616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29B9-E132-42EE-A141-485781F09858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07DE9-39EE-4170-8151-374DEECBD2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2002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29B9-E132-42EE-A141-485781F09858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07DE9-39EE-4170-8151-374DEECBD2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3574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29B9-E132-42EE-A141-485781F09858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07DE9-39EE-4170-8151-374DEECBD2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36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29B9-E132-42EE-A141-485781F09858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07DE9-39EE-4170-8151-374DEECBD2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37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29B9-E132-42EE-A141-485781F09858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07DE9-39EE-4170-8151-374DEECBD2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23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29B9-E132-42EE-A141-485781F09858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07DE9-39EE-4170-8151-374DEECBD2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3794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29B9-E132-42EE-A141-485781F09858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07DE9-39EE-4170-8151-374DEECBD2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4764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29B9-E132-42EE-A141-485781F09858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07DE9-39EE-4170-8151-374DEECBD2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467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29B9-E132-42EE-A141-485781F09858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07DE9-39EE-4170-8151-374DEECBD2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4345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AC29B9-E132-42EE-A141-485781F09858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907DE9-39EE-4170-8151-374DEECBD2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294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960"/>
            <a:ext cx="12192000" cy="69189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49224" y="1380744"/>
            <a:ext cx="1072591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ru-RU" sz="40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40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Официальный </a:t>
            </a:r>
            <a:r>
              <a:rPr lang="ru-RU" sz="4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сайт образовательной организации</a:t>
            </a: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6735220"/>
              </p:ext>
            </p:extLst>
          </p:nvPr>
        </p:nvGraphicFramePr>
        <p:xfrm>
          <a:off x="7175864" y="4939138"/>
          <a:ext cx="4717686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1768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Р.Р.Мохтаров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методист</a:t>
                      </a:r>
                      <a:r>
                        <a:rPr lang="ru-RU" sz="1800" b="1" baseline="0" dirty="0" smtClean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по ИКТ МКУ «Отдел образования Алексеевского муниципального района Республики Татарстан»</a:t>
                      </a:r>
                      <a:endParaRPr lang="ru-RU" sz="1800" b="1" dirty="0" smtClean="0">
                        <a:solidFill>
                          <a:srgbClr val="00206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9" name="Объект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453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93192" y="1572768"/>
            <a:ext cx="11311128" cy="48371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/>
              <a:t>                    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185416" y="-55563"/>
            <a:ext cx="79735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Нормативные документы</a:t>
            </a:r>
            <a:endParaRPr lang="ru-RU" sz="4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4592" y="1161288"/>
            <a:ext cx="5047488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1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ru-RU" sz="1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</a:t>
            </a: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ФЗ 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№273 «Об образовании в Российской Федерации» ст. 29 «Информационная открытость образовательной организации</a:t>
            </a: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»;</a:t>
            </a: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ru-RU" sz="1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ru-RU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</a:t>
            </a: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Приказ 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Федеральной службы по надзору в сфере образования и науки </a:t>
            </a:r>
            <a:r>
              <a:rPr lang="ru-RU" sz="16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 14 августа 2020 г. № 831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“Об утверждении требований к структуре официального сайта образовательной организации в информационно-телекоммуникационной сети “Интернет” и формату представления на нем информации” </a:t>
            </a:r>
            <a:r>
              <a:rPr lang="ru-RU" sz="16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ru-RU" sz="1600" b="1" u="sng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вступил </a:t>
            </a:r>
            <a:r>
              <a:rPr lang="ru-RU" sz="1600" b="1" u="sng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силу с 1.01.2021</a:t>
            </a:r>
            <a:r>
              <a:rPr lang="ru-RU" sz="16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970" y="1508759"/>
            <a:ext cx="6727203" cy="441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970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740" y="0"/>
            <a:ext cx="10058400" cy="5953850"/>
          </a:xfrm>
          <a:prstGeom prst="rect">
            <a:avLst/>
          </a:prstGeom>
        </p:spPr>
      </p:pic>
      <p:sp>
        <p:nvSpPr>
          <p:cNvPr id="3" name="AutoShape 2"/>
          <p:cNvSpPr>
            <a:spLocks noChangeArrowheads="1"/>
          </p:cNvSpPr>
          <p:nvPr/>
        </p:nvSpPr>
        <p:spPr bwMode="auto">
          <a:xfrm>
            <a:off x="5177040" y="1900266"/>
            <a:ext cx="2952328" cy="381000"/>
          </a:xfrm>
          <a:prstGeom prst="wedgeRectCallout">
            <a:avLst>
              <a:gd name="adj1" fmla="val -117580"/>
              <a:gd name="adj2" fmla="val -379197"/>
            </a:avLst>
          </a:prstGeom>
          <a:solidFill>
            <a:srgbClr val="FFFFFF"/>
          </a:solidFill>
          <a:ln w="63500" cmpd="thickThin" algn="ctr">
            <a:solidFill>
              <a:srgbClr val="C0504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ru-RU" sz="2000" b="1" u="sng" dirty="0">
                <a:latin typeface="Calibri" pitchFamily="34" charset="0"/>
                <a:cs typeface="Arial" pitchFamily="34" charset="0"/>
              </a:rPr>
              <a:t>РАЗДЕЛ 1 - </a:t>
            </a:r>
            <a:r>
              <a:rPr lang="ru-RU" sz="2000" b="1" u="sng" dirty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ОСНОВНОЙ</a:t>
            </a:r>
            <a:endParaRPr lang="ru-RU" sz="20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87952" y="5953850"/>
            <a:ext cx="3765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u="sng" dirty="0">
                <a:solidFill>
                  <a:srgbClr val="C00000"/>
                </a:solidFill>
              </a:rPr>
              <a:t>Доступная среда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u="sng" dirty="0">
                <a:solidFill>
                  <a:srgbClr val="C00000"/>
                </a:solidFill>
              </a:rPr>
              <a:t>Международное сотрудничество</a:t>
            </a:r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8624280" y="5900493"/>
            <a:ext cx="1764704" cy="762209"/>
          </a:xfrm>
          <a:prstGeom prst="wedgeRectCallout">
            <a:avLst>
              <a:gd name="adj1" fmla="val -91204"/>
              <a:gd name="adj2" fmla="val -30106"/>
            </a:avLst>
          </a:prstGeom>
          <a:solidFill>
            <a:srgbClr val="FFFFFF"/>
          </a:solidFill>
          <a:ln w="63500" cmpd="thickThin" algn="ctr">
            <a:solidFill>
              <a:srgbClr val="00B05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ru-RU" sz="2200" b="1" dirty="0"/>
              <a:t>Новые подразделы</a:t>
            </a:r>
          </a:p>
        </p:txBody>
      </p:sp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8767560" y="3518152"/>
            <a:ext cx="1764704" cy="381000"/>
          </a:xfrm>
          <a:prstGeom prst="wedgeRectCallout">
            <a:avLst>
              <a:gd name="adj1" fmla="val -90680"/>
              <a:gd name="adj2" fmla="val -27682"/>
            </a:avLst>
          </a:prstGeom>
          <a:solidFill>
            <a:srgbClr val="FFFFFF"/>
          </a:solidFill>
          <a:ln w="63500" cmpd="thickThin" algn="ctr">
            <a:solidFill>
              <a:srgbClr val="C0504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ru-RU" sz="2200" b="1" dirty="0"/>
              <a:t>Подразделы</a:t>
            </a:r>
          </a:p>
        </p:txBody>
      </p:sp>
    </p:spTree>
    <p:extLst>
      <p:ext uri="{BB962C8B-B14F-4D97-AF65-F5344CB8AC3E}">
        <p14:creationId xmlns:p14="http://schemas.microsoft.com/office/powerpoint/2010/main" val="1508538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" y="987552"/>
            <a:ext cx="11951208" cy="4414264"/>
          </a:xfrm>
        </p:spPr>
        <p:txBody>
          <a:bodyPr>
            <a:normAutofit fontScale="25000" lnSpcReduction="20000"/>
          </a:bodyPr>
          <a:lstStyle/>
          <a:p>
            <a:pPr marL="114300" indent="0">
              <a:buNone/>
            </a:pPr>
            <a:r>
              <a:rPr lang="ru-RU" sz="64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должен </a:t>
            </a:r>
            <a:r>
              <a:rPr lang="ru-RU" sz="6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содержать </a:t>
            </a:r>
            <a:r>
              <a:rPr lang="ru-RU" sz="64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информацию:</a:t>
            </a:r>
          </a:p>
          <a:p>
            <a:r>
              <a:rPr lang="ru-RU" sz="6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информацию о специальных условиях для обучения инвалидов и лиц с ограниченными возможностями здоровья, в том числе:</a:t>
            </a:r>
          </a:p>
          <a:p>
            <a:r>
              <a:rPr lang="ru-RU" sz="6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 специально оборудованных учебных кабинетах;</a:t>
            </a:r>
          </a:p>
          <a:p>
            <a:r>
              <a:rPr lang="ru-RU" sz="6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 объектах для проведения практических занятий, приспособленных для использования инвалидами и лицами с ограниченными возможностями здоровья;</a:t>
            </a:r>
          </a:p>
          <a:p>
            <a:r>
              <a:rPr lang="ru-RU" sz="6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 библиотеке(ах), приспособленных для использования инвалидами и лицами с ограниченными возможностями здоровья;</a:t>
            </a:r>
          </a:p>
          <a:p>
            <a:r>
              <a:rPr lang="ru-RU" sz="6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 объектах спорта, приспособленных для использования инвалидами и лицами с ограниченными возможностями здоровья;</a:t>
            </a:r>
          </a:p>
          <a:p>
            <a:r>
              <a:rPr lang="ru-RU" sz="6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 средствах обучения и воспитания, приспособленных для использования инвалидами и лицами с ограниченными возможностями здоровья;</a:t>
            </a:r>
          </a:p>
          <a:p>
            <a:r>
              <a:rPr lang="ru-RU" sz="6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 обеспечении беспрепятственного доступа в здания образовательной организации;</a:t>
            </a:r>
          </a:p>
          <a:p>
            <a:r>
              <a:rPr lang="ru-RU" sz="6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 специальных условиях питания;</a:t>
            </a:r>
          </a:p>
          <a:p>
            <a:r>
              <a:rPr lang="ru-RU" sz="6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 специальных условиях охраны здоровья;</a:t>
            </a:r>
          </a:p>
          <a:p>
            <a:r>
              <a:rPr lang="ru-RU" sz="6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 доступе к информационным системам и информационно</a:t>
            </a:r>
            <a:r>
              <a:rPr lang="ru-RU" sz="6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­-телекоммуникационным </a:t>
            </a:r>
            <a:r>
              <a:rPr lang="ru-RU" sz="6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сетям, приспособленным для использования инвалидами и лицами с ограниченными возможностями здоровья;</a:t>
            </a:r>
          </a:p>
          <a:p>
            <a:r>
              <a:rPr lang="ru-RU" sz="6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 электронных образовательных ресурсах, к которым обеспечивается доступ инвалидов и лиц с ограниченными возможностями здоровья</a:t>
            </a:r>
            <a:r>
              <a:rPr lang="ru-RU" sz="6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  <a:endParaRPr lang="ru-RU" sz="6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6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 наличии специальных технических средств обучения коллективного и индивидуального пользования;</a:t>
            </a:r>
          </a:p>
          <a:p>
            <a:r>
              <a:rPr lang="ru-RU" sz="6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 наличии условий для беспрепятственного доступа в общежитие, интернат;</a:t>
            </a:r>
          </a:p>
          <a:p>
            <a:r>
              <a:rPr lang="ru-RU" sz="6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 количестве жилых помещений в общежитии, интернате, приспособленных для использования инвалидами и лицами с ограниченными возможностями здоровья</a:t>
            </a:r>
            <a:r>
              <a:rPr lang="ru-RU" sz="6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ru-RU" sz="6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  <a:p>
            <a:pPr marL="114300" indent="0">
              <a:buNone/>
            </a:pPr>
            <a:endParaRPr lang="ru-RU" b="1" dirty="0"/>
          </a:p>
          <a:p>
            <a:pPr marL="114300" indent="0">
              <a:buNone/>
            </a:pPr>
            <a:endParaRPr lang="ru-RU" b="1" dirty="0" smtClean="0"/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615184" y="109728"/>
            <a:ext cx="8129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0">
              <a:buNone/>
            </a:pPr>
            <a:r>
              <a:rPr lang="ru-RU" sz="3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Подраздел 12.</a:t>
            </a:r>
            <a:r>
              <a:rPr lang="ru-RU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3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Доступная среда</a:t>
            </a:r>
            <a:endParaRPr lang="ru-RU" sz="3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830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6032" y="1084454"/>
            <a:ext cx="11484864" cy="5215762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endParaRPr lang="ru-RU" b="1" dirty="0"/>
          </a:p>
          <a:p>
            <a:pPr marL="114300" indent="0" algn="just">
              <a:buNone/>
            </a:pPr>
            <a:r>
              <a:rPr lang="ru-RU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должен </a:t>
            </a:r>
            <a:r>
              <a:rPr lang="ru-RU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содержать </a:t>
            </a:r>
            <a:r>
              <a:rPr lang="ru-RU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информацию:</a:t>
            </a:r>
          </a:p>
          <a:p>
            <a:pPr marL="114300" indent="0" algn="just">
              <a:buNone/>
            </a:pPr>
            <a:endParaRPr lang="ru-RU" b="1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 заключенных и планируемых к заключению договорах с иностранными и (или) международными организациями по вопросам образования и науки (при наличии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);</a:t>
            </a:r>
          </a:p>
          <a:p>
            <a:pPr algn="just"/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 международной аккредитации образовательных программ (при наличии).</a:t>
            </a:r>
          </a:p>
          <a:p>
            <a:pPr marL="114300" indent="0">
              <a:buNone/>
            </a:pPr>
            <a:endParaRPr lang="ru-RU" dirty="0"/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77440" y="109728"/>
            <a:ext cx="845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0">
              <a:buNone/>
            </a:pP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Подраздел 13.</a:t>
            </a:r>
            <a:r>
              <a:rPr lang="ru-RU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Международное </a:t>
            </a: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сотрудничество</a:t>
            </a:r>
            <a:endParaRPr lang="ru-RU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224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6032" y="1084454"/>
            <a:ext cx="11484864" cy="5215762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endParaRPr lang="ru-RU" b="1" dirty="0"/>
          </a:p>
          <a:p>
            <a:pPr marL="114300" indent="0">
              <a:buNone/>
            </a:pPr>
            <a:endParaRPr lang="ru-RU" dirty="0"/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88720" y="109728"/>
            <a:ext cx="9646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0" algn="ctr">
              <a:buNone/>
            </a:pPr>
            <a:r>
              <a:rPr lang="ru-RU" sz="36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Рекомендации:</a:t>
            </a:r>
            <a:endParaRPr lang="ru-RU" sz="3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4944" y="1508760"/>
            <a:ext cx="10972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срок до 01.02.2021 привести официальные сайты ОО в соответствие  с приказом 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Федеральной службы по надзору в сфере образования и науки </a:t>
            </a:r>
            <a:r>
              <a:rPr lang="ru-RU"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 14 августа 2020 г. № 831</a:t>
            </a:r>
            <a:r>
              <a:rPr lang="ru-RU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“Об утверждении требований к структуре официального сайта образовательной организации в информационно-телекоммуникационной сети “Интернет” и формату представления на нем информации</a:t>
            </a:r>
            <a:r>
              <a:rPr lang="ru-R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</a:p>
          <a:p>
            <a:pPr marL="342900" indent="-342900">
              <a:buAutoNum type="arabicPeriod"/>
            </a:pPr>
            <a:endParaRPr lang="ru-R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Актуализировать информацию, содержащейся на официальных сайтах ОО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00637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2752</TotalTime>
  <Words>410</Words>
  <Application>Microsoft Office PowerPoint</Application>
  <PresentationFormat>Широкоэкранный</PresentationFormat>
  <Paragraphs>46</Paragraphs>
  <Slides>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Tahoma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385</cp:revision>
  <cp:lastPrinted>2021-01-22T07:43:29Z</cp:lastPrinted>
  <dcterms:created xsi:type="dcterms:W3CDTF">2020-08-20T11:42:09Z</dcterms:created>
  <dcterms:modified xsi:type="dcterms:W3CDTF">2021-01-22T07:43:45Z</dcterms:modified>
</cp:coreProperties>
</file>